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81" r:id="rId2"/>
    <p:sldId id="387" r:id="rId3"/>
    <p:sldId id="385" r:id="rId4"/>
    <p:sldId id="375" r:id="rId5"/>
    <p:sldId id="383" r:id="rId6"/>
    <p:sldId id="384" r:id="rId7"/>
    <p:sldId id="389" r:id="rId8"/>
    <p:sldId id="386" r:id="rId9"/>
    <p:sldId id="388" r:id="rId10"/>
    <p:sldId id="390" r:id="rId11"/>
    <p:sldId id="391" r:id="rId12"/>
    <p:sldId id="396" r:id="rId13"/>
    <p:sldId id="392" r:id="rId14"/>
    <p:sldId id="393" r:id="rId15"/>
    <p:sldId id="394" r:id="rId16"/>
    <p:sldId id="395" r:id="rId17"/>
    <p:sldId id="380" r:id="rId18"/>
    <p:sldId id="284" r:id="rId19"/>
    <p:sldId id="285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9"/>
  </p:normalViewPr>
  <p:slideViewPr>
    <p:cSldViewPr snapToGrid="0">
      <p:cViewPr varScale="1">
        <p:scale>
          <a:sx n="109" d="100"/>
          <a:sy n="109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09928-B102-49DA-BC3F-B1429420C51E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AB100-8CEC-4F04-AC2A-8CE4429377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510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9AB100-8CEC-4F04-AC2A-8CE44293776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590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957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477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313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315062" y="2529491"/>
            <a:ext cx="5551552" cy="30995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lang="en-US" dirty="0"/>
              <a:t>Drag your picture here and Send to back</a:t>
            </a:r>
          </a:p>
        </p:txBody>
      </p:sp>
    </p:spTree>
    <p:extLst>
      <p:ext uri="{BB962C8B-B14F-4D97-AF65-F5344CB8AC3E}">
        <p14:creationId xmlns:p14="http://schemas.microsoft.com/office/powerpoint/2010/main" val="1896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407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881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597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709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070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899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245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635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CB7DF-692C-4B0D-A779-6487DB63A4DC}" type="datetimeFigureOut">
              <a:rPr lang="zh-CN" altLang="en-US" smtClean="0"/>
              <a:t>2018/12/3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90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tif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00"/>
          <p:cNvSpPr txBox="1"/>
          <p:nvPr/>
        </p:nvSpPr>
        <p:spPr>
          <a:xfrm>
            <a:off x="4001985" y="5999559"/>
            <a:ext cx="7929101" cy="369338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defTabSz="914083"/>
            <a:r>
              <a:rPr lang="id-ID" b="1" i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</a:t>
            </a:r>
            <a:r>
              <a:rPr lang="id-ID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://</a:t>
            </a:r>
            <a:r>
              <a:rPr lang="id-ID" b="1" i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zh.wikipedia.org</a:t>
            </a:r>
            <a:r>
              <a:rPr lang="id-ID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/</a:t>
            </a:r>
            <a:r>
              <a:rPr lang="id-ID" b="1" i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wiki</a:t>
            </a:r>
            <a:r>
              <a:rPr lang="id-ID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/%E4%BA%BA%E5%B7%A5%E6%99%BA%E8%83%BD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89" y="5639317"/>
            <a:ext cx="740525" cy="729741"/>
          </a:xfrm>
          <a:prstGeom prst="rect">
            <a:avLst/>
          </a:prstGeom>
        </p:spPr>
      </p:pic>
      <p:sp>
        <p:nvSpPr>
          <p:cNvPr id="17" name="TextBox 100"/>
          <p:cNvSpPr txBox="1"/>
          <p:nvPr/>
        </p:nvSpPr>
        <p:spPr>
          <a:xfrm>
            <a:off x="1550881" y="5999559"/>
            <a:ext cx="938826" cy="338560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defTabSz="914083"/>
            <a:r>
              <a:rPr lang="id-ID" sz="1600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Harry</a:t>
            </a:r>
            <a:endParaRPr lang="id-ID" b="1" i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5CF5A0-28DE-4449-A092-8E07EFEEA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686" y="1084320"/>
            <a:ext cx="7050314" cy="39199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4997B82-149D-1C40-9CF9-08760BCF2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664" y="3673379"/>
            <a:ext cx="1647251" cy="121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26226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1588572" y="372516"/>
            <a:ext cx="941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AI</a:t>
            </a:r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-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算法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TextBox 50"/>
          <p:cNvSpPr txBox="1"/>
          <p:nvPr/>
        </p:nvSpPr>
        <p:spPr>
          <a:xfrm>
            <a:off x="360387" y="1626251"/>
            <a:ext cx="114871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人工智能（</a:t>
            </a:r>
            <a:r>
              <a:rPr lang="en-US" altLang="zh-Han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Artificial Intelligence</a:t>
            </a:r>
            <a:r>
              <a:rPr lang="zh-Hans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，</a:t>
            </a:r>
            <a:r>
              <a:rPr lang="en-US" altLang="zh-Han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AI</a:t>
            </a:r>
            <a:r>
              <a:rPr lang="zh-Hans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）</a:t>
            </a:r>
            <a:r>
              <a:rPr lang="zh-CN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是指计算机像人一样拥有智能能力，是一个融合计算机科学、统计学、脑神经学和社会科学的前沿综合学科，可以代替人类实现识别、认知，分析和决策等多种功能。如当你说一句话时，机器能够识别成文字，并理解你话的意思，进行分析和对话等。</a:t>
            </a:r>
            <a:endParaRPr lang="en-US" altLang="zh-CN" sz="20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516B4F-CAAB-904A-809D-C4FC5C3BD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6" y="372516"/>
            <a:ext cx="1228185" cy="87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34170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1588572" y="372516"/>
            <a:ext cx="941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AI</a:t>
            </a:r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- 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应用</a:t>
            </a:r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</a:p>
        </p:txBody>
      </p:sp>
      <p:sp>
        <p:nvSpPr>
          <p:cNvPr id="6" name="TextBox 50"/>
          <p:cNvSpPr txBox="1"/>
          <p:nvPr/>
        </p:nvSpPr>
        <p:spPr>
          <a:xfrm>
            <a:off x="360387" y="1626251"/>
            <a:ext cx="114871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计算机视觉</a:t>
            </a:r>
            <a:endParaRPr lang="en-US" altLang="zh-Hans" sz="20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r>
              <a:rPr lang="zh-Hans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语音识别</a:t>
            </a:r>
            <a:endParaRPr lang="en-US" altLang="zh-Hans" sz="20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r>
              <a:rPr lang="zh-Hans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自然语言处理</a:t>
            </a:r>
            <a:endParaRPr lang="en-US" altLang="zh-Hans" sz="20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r>
              <a:rPr lang="zh-Hans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其他</a:t>
            </a:r>
            <a:endParaRPr lang="en-US" altLang="zh-CN" sz="20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516B4F-CAAB-904A-809D-C4FC5C3BD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6" y="372516"/>
            <a:ext cx="1228185" cy="87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5916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1588572" y="372516"/>
            <a:ext cx="941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AI</a:t>
            </a:r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- 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开发框架</a:t>
            </a:r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</a:p>
        </p:txBody>
      </p:sp>
      <p:sp>
        <p:nvSpPr>
          <p:cNvPr id="6" name="TextBox 50"/>
          <p:cNvSpPr txBox="1"/>
          <p:nvPr/>
        </p:nvSpPr>
        <p:spPr>
          <a:xfrm>
            <a:off x="360387" y="1626251"/>
            <a:ext cx="11487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TF</a:t>
            </a:r>
          </a:p>
          <a:p>
            <a:r>
              <a:rPr lang="en-US" altLang="zh-Hans" sz="20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Caffe</a:t>
            </a:r>
            <a:endParaRPr lang="en-US" altLang="zh-CN" sz="20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516B4F-CAAB-904A-809D-C4FC5C3BD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6" y="372516"/>
            <a:ext cx="1228185" cy="87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698324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1588572" y="372516"/>
            <a:ext cx="941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AI</a:t>
            </a:r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- 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物流行业的应用</a:t>
            </a:r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</a:p>
        </p:txBody>
      </p:sp>
      <p:sp>
        <p:nvSpPr>
          <p:cNvPr id="6" name="TextBox 50"/>
          <p:cNvSpPr txBox="1"/>
          <p:nvPr/>
        </p:nvSpPr>
        <p:spPr>
          <a:xfrm>
            <a:off x="360387" y="1626251"/>
            <a:ext cx="114871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人工智能（</a:t>
            </a:r>
            <a:r>
              <a:rPr lang="en-US" altLang="zh-Han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Artificial Intelligence</a:t>
            </a:r>
            <a:r>
              <a:rPr lang="zh-Hans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，</a:t>
            </a:r>
            <a:r>
              <a:rPr lang="en-US" altLang="zh-Han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AI</a:t>
            </a:r>
            <a:r>
              <a:rPr lang="zh-Hans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）</a:t>
            </a:r>
            <a:r>
              <a:rPr lang="zh-CN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是指计算机像人一样拥有智能能力，是一个融合计算机科学、统计学、脑神经学和社会科学的前沿综合学科，可以代替人类实现识别、认知，分析和决策等多种功能。如当你说一句话时，机器能够识别成文字，并理解你话的意思，进行分析和对话等。</a:t>
            </a:r>
            <a:endParaRPr lang="en-US" altLang="zh-CN" sz="20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516B4F-CAAB-904A-809D-C4FC5C3BD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6" y="372516"/>
            <a:ext cx="1228185" cy="87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820337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1588572" y="372516"/>
            <a:ext cx="941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AI</a:t>
            </a:r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人工智能不能干什么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TextBox 50"/>
          <p:cNvSpPr txBox="1"/>
          <p:nvPr/>
        </p:nvSpPr>
        <p:spPr>
          <a:xfrm>
            <a:off x="360387" y="1626251"/>
            <a:ext cx="114871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人工智能（</a:t>
            </a:r>
            <a:r>
              <a:rPr lang="en-US" altLang="zh-Han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Artificial Intelligence</a:t>
            </a:r>
            <a:r>
              <a:rPr lang="zh-Hans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，</a:t>
            </a:r>
            <a:r>
              <a:rPr lang="en-US" altLang="zh-Han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AI</a:t>
            </a:r>
            <a:r>
              <a:rPr lang="zh-Hans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）</a:t>
            </a:r>
            <a:r>
              <a:rPr lang="zh-CN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是指计算机像人一样拥有智能能力，是一个融合计算机科学、统计学、脑神经学和社会科学的前沿综合学科，可以代替人类实现识别、认知，分析和决策等多种功能。如当你说一句话时，机器能够识别成文字，并理解你话的意思，进行分析和对话等。</a:t>
            </a:r>
            <a:endParaRPr lang="en-US" altLang="zh-CN" sz="20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516B4F-CAAB-904A-809D-C4FC5C3BD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6" y="372516"/>
            <a:ext cx="1228185" cy="87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8511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1588572" y="372516"/>
            <a:ext cx="941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AI</a:t>
            </a:r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人工智能的未来是什么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516B4F-CAAB-904A-809D-C4FC5C3BD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6" y="372516"/>
            <a:ext cx="1228185" cy="8772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942406-3F1D-6D4C-AC74-E82BDB683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090" y="1599856"/>
            <a:ext cx="6390207" cy="423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3500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1588572" y="372516"/>
            <a:ext cx="941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AI</a:t>
            </a:r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-</a:t>
            </a:r>
            <a:r>
              <a:rPr lang="zh-CN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哲学层面的思考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516B4F-CAAB-904A-809D-C4FC5C3BD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6" y="372516"/>
            <a:ext cx="1228185" cy="8772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C213A80-2640-714B-A0CA-E628C9A10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571" y="1476319"/>
            <a:ext cx="6612998" cy="440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14124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1810512" y="502481"/>
            <a:ext cx="941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推荐书籍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16" y="1270226"/>
            <a:ext cx="3179025" cy="40202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736" y="1265436"/>
            <a:ext cx="3141417" cy="40250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13738C-177C-3E48-B25C-4E7A9D5A3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86" y="372516"/>
            <a:ext cx="1228185" cy="87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1379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2286000"/>
            <a:ext cx="4953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74051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104"/>
          <p:cNvSpPr>
            <a:spLocks noChangeArrowheads="1"/>
          </p:cNvSpPr>
          <p:nvPr/>
        </p:nvSpPr>
        <p:spPr bwMode="auto">
          <a:xfrm>
            <a:off x="2573819" y="2250128"/>
            <a:ext cx="297899" cy="200435"/>
          </a:xfrm>
          <a:custGeom>
            <a:avLst/>
            <a:gdLst>
              <a:gd name="T0" fmla="*/ 203 w 497"/>
              <a:gd name="T1" fmla="*/ 257 h 337"/>
              <a:gd name="T2" fmla="*/ 203 w 497"/>
              <a:gd name="T3" fmla="*/ 257 h 337"/>
              <a:gd name="T4" fmla="*/ 221 w 497"/>
              <a:gd name="T5" fmla="*/ 327 h 337"/>
              <a:gd name="T6" fmla="*/ 283 w 497"/>
              <a:gd name="T7" fmla="*/ 310 h 337"/>
              <a:gd name="T8" fmla="*/ 398 w 497"/>
              <a:gd name="T9" fmla="*/ 9 h 337"/>
              <a:gd name="T10" fmla="*/ 203 w 497"/>
              <a:gd name="T11" fmla="*/ 257 h 337"/>
              <a:gd name="T12" fmla="*/ 248 w 497"/>
              <a:gd name="T13" fmla="*/ 71 h 337"/>
              <a:gd name="T14" fmla="*/ 248 w 497"/>
              <a:gd name="T15" fmla="*/ 71 h 337"/>
              <a:gd name="T16" fmla="*/ 274 w 497"/>
              <a:gd name="T17" fmla="*/ 71 h 337"/>
              <a:gd name="T18" fmla="*/ 310 w 497"/>
              <a:gd name="T19" fmla="*/ 26 h 337"/>
              <a:gd name="T20" fmla="*/ 248 w 497"/>
              <a:gd name="T21" fmla="*/ 17 h 337"/>
              <a:gd name="T22" fmla="*/ 0 w 497"/>
              <a:gd name="T23" fmla="*/ 283 h 337"/>
              <a:gd name="T24" fmla="*/ 0 w 497"/>
              <a:gd name="T25" fmla="*/ 310 h 337"/>
              <a:gd name="T26" fmla="*/ 26 w 497"/>
              <a:gd name="T27" fmla="*/ 336 h 337"/>
              <a:gd name="T28" fmla="*/ 53 w 497"/>
              <a:gd name="T29" fmla="*/ 310 h 337"/>
              <a:gd name="T30" fmla="*/ 53 w 497"/>
              <a:gd name="T31" fmla="*/ 283 h 337"/>
              <a:gd name="T32" fmla="*/ 248 w 497"/>
              <a:gd name="T33" fmla="*/ 71 h 337"/>
              <a:gd name="T34" fmla="*/ 425 w 497"/>
              <a:gd name="T35" fmla="*/ 98 h 337"/>
              <a:gd name="T36" fmla="*/ 425 w 497"/>
              <a:gd name="T37" fmla="*/ 98 h 337"/>
              <a:gd name="T38" fmla="*/ 407 w 497"/>
              <a:gd name="T39" fmla="*/ 151 h 337"/>
              <a:gd name="T40" fmla="*/ 442 w 497"/>
              <a:gd name="T41" fmla="*/ 283 h 337"/>
              <a:gd name="T42" fmla="*/ 442 w 497"/>
              <a:gd name="T43" fmla="*/ 310 h 337"/>
              <a:gd name="T44" fmla="*/ 469 w 497"/>
              <a:gd name="T45" fmla="*/ 336 h 337"/>
              <a:gd name="T46" fmla="*/ 469 w 497"/>
              <a:gd name="T47" fmla="*/ 336 h 337"/>
              <a:gd name="T48" fmla="*/ 496 w 497"/>
              <a:gd name="T49" fmla="*/ 310 h 337"/>
              <a:gd name="T50" fmla="*/ 496 w 497"/>
              <a:gd name="T51" fmla="*/ 283 h 337"/>
              <a:gd name="T52" fmla="*/ 425 w 497"/>
              <a:gd name="T53" fmla="*/ 98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97" h="337">
                <a:moveTo>
                  <a:pt x="203" y="257"/>
                </a:moveTo>
                <a:lnTo>
                  <a:pt x="203" y="257"/>
                </a:lnTo>
                <a:cubicBezTo>
                  <a:pt x="186" y="283"/>
                  <a:pt x="194" y="310"/>
                  <a:pt x="221" y="327"/>
                </a:cubicBezTo>
                <a:cubicBezTo>
                  <a:pt x="239" y="336"/>
                  <a:pt x="266" y="336"/>
                  <a:pt x="283" y="310"/>
                </a:cubicBezTo>
                <a:cubicBezTo>
                  <a:pt x="301" y="274"/>
                  <a:pt x="407" y="9"/>
                  <a:pt x="398" y="9"/>
                </a:cubicBezTo>
                <a:cubicBezTo>
                  <a:pt x="389" y="0"/>
                  <a:pt x="221" y="230"/>
                  <a:pt x="203" y="257"/>
                </a:cubicBezTo>
                <a:close/>
                <a:moveTo>
                  <a:pt x="248" y="71"/>
                </a:moveTo>
                <a:lnTo>
                  <a:pt x="248" y="71"/>
                </a:lnTo>
                <a:cubicBezTo>
                  <a:pt x="257" y="71"/>
                  <a:pt x="266" y="71"/>
                  <a:pt x="274" y="71"/>
                </a:cubicBezTo>
                <a:cubicBezTo>
                  <a:pt x="292" y="53"/>
                  <a:pt x="301" y="44"/>
                  <a:pt x="310" y="26"/>
                </a:cubicBezTo>
                <a:cubicBezTo>
                  <a:pt x="292" y="17"/>
                  <a:pt x="274" y="17"/>
                  <a:pt x="248" y="17"/>
                </a:cubicBezTo>
                <a:cubicBezTo>
                  <a:pt x="106" y="17"/>
                  <a:pt x="0" y="133"/>
                  <a:pt x="0" y="283"/>
                </a:cubicBezTo>
                <a:cubicBezTo>
                  <a:pt x="0" y="292"/>
                  <a:pt x="0" y="301"/>
                  <a:pt x="0" y="310"/>
                </a:cubicBezTo>
                <a:cubicBezTo>
                  <a:pt x="0" y="327"/>
                  <a:pt x="17" y="336"/>
                  <a:pt x="26" y="336"/>
                </a:cubicBezTo>
                <a:cubicBezTo>
                  <a:pt x="44" y="336"/>
                  <a:pt x="53" y="319"/>
                  <a:pt x="53" y="310"/>
                </a:cubicBezTo>
                <a:cubicBezTo>
                  <a:pt x="53" y="301"/>
                  <a:pt x="53" y="292"/>
                  <a:pt x="53" y="283"/>
                </a:cubicBezTo>
                <a:cubicBezTo>
                  <a:pt x="53" y="160"/>
                  <a:pt x="132" y="71"/>
                  <a:pt x="248" y="71"/>
                </a:cubicBezTo>
                <a:close/>
                <a:moveTo>
                  <a:pt x="425" y="98"/>
                </a:moveTo>
                <a:lnTo>
                  <a:pt x="425" y="98"/>
                </a:lnTo>
                <a:cubicBezTo>
                  <a:pt x="416" y="115"/>
                  <a:pt x="416" y="133"/>
                  <a:pt x="407" y="151"/>
                </a:cubicBezTo>
                <a:cubicBezTo>
                  <a:pt x="433" y="186"/>
                  <a:pt x="442" y="239"/>
                  <a:pt x="442" y="283"/>
                </a:cubicBezTo>
                <a:cubicBezTo>
                  <a:pt x="442" y="292"/>
                  <a:pt x="442" y="301"/>
                  <a:pt x="442" y="310"/>
                </a:cubicBezTo>
                <a:cubicBezTo>
                  <a:pt x="442" y="319"/>
                  <a:pt x="451" y="336"/>
                  <a:pt x="469" y="336"/>
                </a:cubicBezTo>
                <a:lnTo>
                  <a:pt x="469" y="336"/>
                </a:lnTo>
                <a:cubicBezTo>
                  <a:pt x="478" y="336"/>
                  <a:pt x="496" y="327"/>
                  <a:pt x="496" y="310"/>
                </a:cubicBezTo>
                <a:cubicBezTo>
                  <a:pt x="496" y="301"/>
                  <a:pt x="496" y="292"/>
                  <a:pt x="496" y="283"/>
                </a:cubicBezTo>
                <a:cubicBezTo>
                  <a:pt x="496" y="213"/>
                  <a:pt x="469" y="151"/>
                  <a:pt x="425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defTabSz="914083"/>
            <a:endParaRPr lang="en-US" dirty="0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111" name="Freeform 139"/>
          <p:cNvSpPr>
            <a:spLocks noChangeArrowheads="1"/>
          </p:cNvSpPr>
          <p:nvPr/>
        </p:nvSpPr>
        <p:spPr bwMode="auto">
          <a:xfrm>
            <a:off x="9305973" y="2281086"/>
            <a:ext cx="319671" cy="291465"/>
          </a:xfrm>
          <a:custGeom>
            <a:avLst/>
            <a:gdLst>
              <a:gd name="T0" fmla="*/ 572 w 601"/>
              <a:gd name="T1" fmla="*/ 460 h 546"/>
              <a:gd name="T2" fmla="*/ 572 w 601"/>
              <a:gd name="T3" fmla="*/ 460 h 546"/>
              <a:gd name="T4" fmla="*/ 438 w 601"/>
              <a:gd name="T5" fmla="*/ 460 h 546"/>
              <a:gd name="T6" fmla="*/ 438 w 601"/>
              <a:gd name="T7" fmla="*/ 460 h 546"/>
              <a:gd name="T8" fmla="*/ 226 w 601"/>
              <a:gd name="T9" fmla="*/ 460 h 546"/>
              <a:gd name="T10" fmla="*/ 226 w 601"/>
              <a:gd name="T11" fmla="*/ 460 h 546"/>
              <a:gd name="T12" fmla="*/ 197 w 601"/>
              <a:gd name="T13" fmla="*/ 460 h 546"/>
              <a:gd name="T14" fmla="*/ 197 w 601"/>
              <a:gd name="T15" fmla="*/ 460 h 546"/>
              <a:gd name="T16" fmla="*/ 190 w 601"/>
              <a:gd name="T17" fmla="*/ 460 h 546"/>
              <a:gd name="T18" fmla="*/ 113 w 601"/>
              <a:gd name="T19" fmla="*/ 538 h 546"/>
              <a:gd name="T20" fmla="*/ 91 w 601"/>
              <a:gd name="T21" fmla="*/ 545 h 546"/>
              <a:gd name="T22" fmla="*/ 91 w 601"/>
              <a:gd name="T23" fmla="*/ 545 h 546"/>
              <a:gd name="T24" fmla="*/ 91 w 601"/>
              <a:gd name="T25" fmla="*/ 545 h 546"/>
              <a:gd name="T26" fmla="*/ 91 w 601"/>
              <a:gd name="T27" fmla="*/ 545 h 546"/>
              <a:gd name="T28" fmla="*/ 70 w 601"/>
              <a:gd name="T29" fmla="*/ 538 h 546"/>
              <a:gd name="T30" fmla="*/ 70 w 601"/>
              <a:gd name="T31" fmla="*/ 538 h 546"/>
              <a:gd name="T32" fmla="*/ 70 w 601"/>
              <a:gd name="T33" fmla="*/ 531 h 546"/>
              <a:gd name="T34" fmla="*/ 70 w 601"/>
              <a:gd name="T35" fmla="*/ 531 h 546"/>
              <a:gd name="T36" fmla="*/ 63 w 601"/>
              <a:gd name="T37" fmla="*/ 531 h 546"/>
              <a:gd name="T38" fmla="*/ 63 w 601"/>
              <a:gd name="T39" fmla="*/ 523 h 546"/>
              <a:gd name="T40" fmla="*/ 63 w 601"/>
              <a:gd name="T41" fmla="*/ 523 h 546"/>
              <a:gd name="T42" fmla="*/ 63 w 601"/>
              <a:gd name="T43" fmla="*/ 516 h 546"/>
              <a:gd name="T44" fmla="*/ 63 w 601"/>
              <a:gd name="T45" fmla="*/ 516 h 546"/>
              <a:gd name="T46" fmla="*/ 63 w 601"/>
              <a:gd name="T47" fmla="*/ 460 h 546"/>
              <a:gd name="T48" fmla="*/ 56 w 601"/>
              <a:gd name="T49" fmla="*/ 460 h 546"/>
              <a:gd name="T50" fmla="*/ 56 w 601"/>
              <a:gd name="T51" fmla="*/ 460 h 546"/>
              <a:gd name="T52" fmla="*/ 28 w 601"/>
              <a:gd name="T53" fmla="*/ 460 h 546"/>
              <a:gd name="T54" fmla="*/ 0 w 601"/>
              <a:gd name="T55" fmla="*/ 432 h 546"/>
              <a:gd name="T56" fmla="*/ 0 w 601"/>
              <a:gd name="T57" fmla="*/ 29 h 546"/>
              <a:gd name="T58" fmla="*/ 28 w 601"/>
              <a:gd name="T59" fmla="*/ 0 h 546"/>
              <a:gd name="T60" fmla="*/ 572 w 601"/>
              <a:gd name="T61" fmla="*/ 0 h 546"/>
              <a:gd name="T62" fmla="*/ 600 w 601"/>
              <a:gd name="T63" fmla="*/ 29 h 546"/>
              <a:gd name="T64" fmla="*/ 600 w 601"/>
              <a:gd name="T65" fmla="*/ 432 h 546"/>
              <a:gd name="T66" fmla="*/ 572 w 601"/>
              <a:gd name="T67" fmla="*/ 460 h 546"/>
              <a:gd name="T68" fmla="*/ 155 w 601"/>
              <a:gd name="T69" fmla="*/ 177 h 546"/>
              <a:gd name="T70" fmla="*/ 155 w 601"/>
              <a:gd name="T71" fmla="*/ 177 h 546"/>
              <a:gd name="T72" fmla="*/ 98 w 601"/>
              <a:gd name="T73" fmla="*/ 234 h 546"/>
              <a:gd name="T74" fmla="*/ 155 w 601"/>
              <a:gd name="T75" fmla="*/ 290 h 546"/>
              <a:gd name="T76" fmla="*/ 211 w 601"/>
              <a:gd name="T77" fmla="*/ 234 h 546"/>
              <a:gd name="T78" fmla="*/ 155 w 601"/>
              <a:gd name="T79" fmla="*/ 177 h 546"/>
              <a:gd name="T80" fmla="*/ 296 w 601"/>
              <a:gd name="T81" fmla="*/ 177 h 546"/>
              <a:gd name="T82" fmla="*/ 296 w 601"/>
              <a:gd name="T83" fmla="*/ 177 h 546"/>
              <a:gd name="T84" fmla="*/ 240 w 601"/>
              <a:gd name="T85" fmla="*/ 234 h 546"/>
              <a:gd name="T86" fmla="*/ 296 w 601"/>
              <a:gd name="T87" fmla="*/ 290 h 546"/>
              <a:gd name="T88" fmla="*/ 353 w 601"/>
              <a:gd name="T89" fmla="*/ 234 h 546"/>
              <a:gd name="T90" fmla="*/ 296 w 601"/>
              <a:gd name="T91" fmla="*/ 177 h 546"/>
              <a:gd name="T92" fmla="*/ 438 w 601"/>
              <a:gd name="T93" fmla="*/ 177 h 546"/>
              <a:gd name="T94" fmla="*/ 438 w 601"/>
              <a:gd name="T95" fmla="*/ 177 h 546"/>
              <a:gd name="T96" fmla="*/ 381 w 601"/>
              <a:gd name="T97" fmla="*/ 234 h 546"/>
              <a:gd name="T98" fmla="*/ 438 w 601"/>
              <a:gd name="T99" fmla="*/ 290 h 546"/>
              <a:gd name="T100" fmla="*/ 494 w 601"/>
              <a:gd name="T101" fmla="*/ 234 h 546"/>
              <a:gd name="T102" fmla="*/ 438 w 601"/>
              <a:gd name="T103" fmla="*/ 177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01" h="546">
                <a:moveTo>
                  <a:pt x="572" y="460"/>
                </a:moveTo>
                <a:lnTo>
                  <a:pt x="572" y="460"/>
                </a:lnTo>
                <a:cubicBezTo>
                  <a:pt x="438" y="460"/>
                  <a:pt x="438" y="460"/>
                  <a:pt x="438" y="460"/>
                </a:cubicBezTo>
                <a:lnTo>
                  <a:pt x="438" y="460"/>
                </a:lnTo>
                <a:cubicBezTo>
                  <a:pt x="226" y="460"/>
                  <a:pt x="226" y="460"/>
                  <a:pt x="226" y="460"/>
                </a:cubicBezTo>
                <a:lnTo>
                  <a:pt x="226" y="460"/>
                </a:lnTo>
                <a:cubicBezTo>
                  <a:pt x="197" y="460"/>
                  <a:pt x="197" y="460"/>
                  <a:pt x="197" y="460"/>
                </a:cubicBezTo>
                <a:lnTo>
                  <a:pt x="197" y="460"/>
                </a:lnTo>
                <a:cubicBezTo>
                  <a:pt x="190" y="460"/>
                  <a:pt x="190" y="460"/>
                  <a:pt x="190" y="460"/>
                </a:cubicBezTo>
                <a:cubicBezTo>
                  <a:pt x="113" y="538"/>
                  <a:pt x="113" y="538"/>
                  <a:pt x="113" y="538"/>
                </a:cubicBezTo>
                <a:cubicBezTo>
                  <a:pt x="106" y="545"/>
                  <a:pt x="98" y="545"/>
                  <a:pt x="91" y="545"/>
                </a:cubicBezTo>
                <a:lnTo>
                  <a:pt x="91" y="545"/>
                </a:lnTo>
                <a:lnTo>
                  <a:pt x="91" y="545"/>
                </a:lnTo>
                <a:lnTo>
                  <a:pt x="91" y="545"/>
                </a:lnTo>
                <a:cubicBezTo>
                  <a:pt x="84" y="545"/>
                  <a:pt x="77" y="545"/>
                  <a:pt x="70" y="538"/>
                </a:cubicBezTo>
                <a:lnTo>
                  <a:pt x="70" y="538"/>
                </a:lnTo>
                <a:lnTo>
                  <a:pt x="70" y="531"/>
                </a:lnTo>
                <a:lnTo>
                  <a:pt x="70" y="531"/>
                </a:lnTo>
                <a:cubicBezTo>
                  <a:pt x="63" y="531"/>
                  <a:pt x="63" y="531"/>
                  <a:pt x="63" y="531"/>
                </a:cubicBezTo>
                <a:cubicBezTo>
                  <a:pt x="63" y="523"/>
                  <a:pt x="63" y="523"/>
                  <a:pt x="63" y="523"/>
                </a:cubicBezTo>
                <a:lnTo>
                  <a:pt x="63" y="523"/>
                </a:lnTo>
                <a:lnTo>
                  <a:pt x="63" y="516"/>
                </a:lnTo>
                <a:lnTo>
                  <a:pt x="63" y="516"/>
                </a:lnTo>
                <a:cubicBezTo>
                  <a:pt x="63" y="460"/>
                  <a:pt x="63" y="460"/>
                  <a:pt x="63" y="460"/>
                </a:cubicBezTo>
                <a:cubicBezTo>
                  <a:pt x="56" y="460"/>
                  <a:pt x="56" y="460"/>
                  <a:pt x="56" y="460"/>
                </a:cubicBezTo>
                <a:lnTo>
                  <a:pt x="56" y="460"/>
                </a:lnTo>
                <a:cubicBezTo>
                  <a:pt x="28" y="460"/>
                  <a:pt x="28" y="460"/>
                  <a:pt x="28" y="460"/>
                </a:cubicBezTo>
                <a:cubicBezTo>
                  <a:pt x="7" y="460"/>
                  <a:pt x="0" y="446"/>
                  <a:pt x="0" y="43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8"/>
                  <a:pt x="7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86" y="0"/>
                  <a:pt x="600" y="8"/>
                  <a:pt x="600" y="29"/>
                </a:cubicBezTo>
                <a:cubicBezTo>
                  <a:pt x="600" y="432"/>
                  <a:pt x="600" y="432"/>
                  <a:pt x="600" y="432"/>
                </a:cubicBezTo>
                <a:cubicBezTo>
                  <a:pt x="600" y="446"/>
                  <a:pt x="586" y="460"/>
                  <a:pt x="572" y="460"/>
                </a:cubicBezTo>
                <a:close/>
                <a:moveTo>
                  <a:pt x="155" y="177"/>
                </a:moveTo>
                <a:lnTo>
                  <a:pt x="155" y="177"/>
                </a:lnTo>
                <a:cubicBezTo>
                  <a:pt x="127" y="177"/>
                  <a:pt x="98" y="205"/>
                  <a:pt x="98" y="234"/>
                </a:cubicBezTo>
                <a:cubicBezTo>
                  <a:pt x="98" y="262"/>
                  <a:pt x="127" y="290"/>
                  <a:pt x="155" y="290"/>
                </a:cubicBezTo>
                <a:cubicBezTo>
                  <a:pt x="190" y="290"/>
                  <a:pt x="211" y="262"/>
                  <a:pt x="211" y="234"/>
                </a:cubicBezTo>
                <a:cubicBezTo>
                  <a:pt x="211" y="205"/>
                  <a:pt x="190" y="177"/>
                  <a:pt x="155" y="177"/>
                </a:cubicBezTo>
                <a:close/>
                <a:moveTo>
                  <a:pt x="296" y="177"/>
                </a:moveTo>
                <a:lnTo>
                  <a:pt x="296" y="177"/>
                </a:lnTo>
                <a:cubicBezTo>
                  <a:pt x="268" y="177"/>
                  <a:pt x="240" y="205"/>
                  <a:pt x="240" y="234"/>
                </a:cubicBezTo>
                <a:cubicBezTo>
                  <a:pt x="240" y="262"/>
                  <a:pt x="268" y="290"/>
                  <a:pt x="296" y="290"/>
                </a:cubicBezTo>
                <a:cubicBezTo>
                  <a:pt x="332" y="290"/>
                  <a:pt x="353" y="262"/>
                  <a:pt x="353" y="234"/>
                </a:cubicBezTo>
                <a:cubicBezTo>
                  <a:pt x="353" y="205"/>
                  <a:pt x="332" y="177"/>
                  <a:pt x="296" y="177"/>
                </a:cubicBezTo>
                <a:close/>
                <a:moveTo>
                  <a:pt x="438" y="177"/>
                </a:moveTo>
                <a:lnTo>
                  <a:pt x="438" y="177"/>
                </a:lnTo>
                <a:cubicBezTo>
                  <a:pt x="409" y="177"/>
                  <a:pt x="381" y="205"/>
                  <a:pt x="381" y="234"/>
                </a:cubicBezTo>
                <a:cubicBezTo>
                  <a:pt x="381" y="262"/>
                  <a:pt x="409" y="290"/>
                  <a:pt x="438" y="290"/>
                </a:cubicBezTo>
                <a:cubicBezTo>
                  <a:pt x="473" y="290"/>
                  <a:pt x="494" y="262"/>
                  <a:pt x="494" y="234"/>
                </a:cubicBezTo>
                <a:cubicBezTo>
                  <a:pt x="494" y="205"/>
                  <a:pt x="473" y="177"/>
                  <a:pt x="438" y="1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defTabSz="914083">
              <a:defRPr/>
            </a:pPr>
            <a:endParaRPr lang="en-US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113" name="Freeform 98"/>
          <p:cNvSpPr>
            <a:spLocks noChangeArrowheads="1"/>
          </p:cNvSpPr>
          <p:nvPr/>
        </p:nvSpPr>
        <p:spPr bwMode="auto">
          <a:xfrm>
            <a:off x="9338080" y="4865671"/>
            <a:ext cx="276516" cy="338794"/>
          </a:xfrm>
          <a:custGeom>
            <a:avLst/>
            <a:gdLst>
              <a:gd name="T0" fmla="*/ 459 w 488"/>
              <a:gd name="T1" fmla="*/ 600 h 601"/>
              <a:gd name="T2" fmla="*/ 459 w 488"/>
              <a:gd name="T3" fmla="*/ 600 h 601"/>
              <a:gd name="T4" fmla="*/ 28 w 488"/>
              <a:gd name="T5" fmla="*/ 600 h 601"/>
              <a:gd name="T6" fmla="*/ 0 w 488"/>
              <a:gd name="T7" fmla="*/ 572 h 601"/>
              <a:gd name="T8" fmla="*/ 0 w 488"/>
              <a:gd name="T9" fmla="*/ 325 h 601"/>
              <a:gd name="T10" fmla="*/ 28 w 488"/>
              <a:gd name="T11" fmla="*/ 296 h 601"/>
              <a:gd name="T12" fmla="*/ 70 w 488"/>
              <a:gd name="T13" fmla="*/ 296 h 601"/>
              <a:gd name="T14" fmla="*/ 70 w 488"/>
              <a:gd name="T15" fmla="*/ 169 h 601"/>
              <a:gd name="T16" fmla="*/ 240 w 488"/>
              <a:gd name="T17" fmla="*/ 0 h 601"/>
              <a:gd name="T18" fmla="*/ 409 w 488"/>
              <a:gd name="T19" fmla="*/ 169 h 601"/>
              <a:gd name="T20" fmla="*/ 409 w 488"/>
              <a:gd name="T21" fmla="*/ 296 h 601"/>
              <a:gd name="T22" fmla="*/ 459 w 488"/>
              <a:gd name="T23" fmla="*/ 296 h 601"/>
              <a:gd name="T24" fmla="*/ 487 w 488"/>
              <a:gd name="T25" fmla="*/ 325 h 601"/>
              <a:gd name="T26" fmla="*/ 487 w 488"/>
              <a:gd name="T27" fmla="*/ 572 h 601"/>
              <a:gd name="T28" fmla="*/ 459 w 488"/>
              <a:gd name="T29" fmla="*/ 600 h 601"/>
              <a:gd name="T30" fmla="*/ 212 w 488"/>
              <a:gd name="T31" fmla="*/ 459 h 601"/>
              <a:gd name="T32" fmla="*/ 212 w 488"/>
              <a:gd name="T33" fmla="*/ 459 h 601"/>
              <a:gd name="T34" fmla="*/ 212 w 488"/>
              <a:gd name="T35" fmla="*/ 516 h 601"/>
              <a:gd name="T36" fmla="*/ 240 w 488"/>
              <a:gd name="T37" fmla="*/ 544 h 601"/>
              <a:gd name="T38" fmla="*/ 268 w 488"/>
              <a:gd name="T39" fmla="*/ 516 h 601"/>
              <a:gd name="T40" fmla="*/ 268 w 488"/>
              <a:gd name="T41" fmla="*/ 459 h 601"/>
              <a:gd name="T42" fmla="*/ 296 w 488"/>
              <a:gd name="T43" fmla="*/ 410 h 601"/>
              <a:gd name="T44" fmla="*/ 240 w 488"/>
              <a:gd name="T45" fmla="*/ 353 h 601"/>
              <a:gd name="T46" fmla="*/ 183 w 488"/>
              <a:gd name="T47" fmla="*/ 410 h 601"/>
              <a:gd name="T48" fmla="*/ 212 w 488"/>
              <a:gd name="T49" fmla="*/ 459 h 601"/>
              <a:gd name="T50" fmla="*/ 353 w 488"/>
              <a:gd name="T51" fmla="*/ 169 h 601"/>
              <a:gd name="T52" fmla="*/ 353 w 488"/>
              <a:gd name="T53" fmla="*/ 169 h 601"/>
              <a:gd name="T54" fmla="*/ 240 w 488"/>
              <a:gd name="T55" fmla="*/ 56 h 601"/>
              <a:gd name="T56" fmla="*/ 127 w 488"/>
              <a:gd name="T57" fmla="*/ 169 h 601"/>
              <a:gd name="T58" fmla="*/ 127 w 488"/>
              <a:gd name="T59" fmla="*/ 296 h 601"/>
              <a:gd name="T60" fmla="*/ 353 w 488"/>
              <a:gd name="T61" fmla="*/ 296 h 601"/>
              <a:gd name="T62" fmla="*/ 353 w 488"/>
              <a:gd name="T63" fmla="*/ 169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88" h="601">
                <a:moveTo>
                  <a:pt x="459" y="600"/>
                </a:moveTo>
                <a:lnTo>
                  <a:pt x="459" y="600"/>
                </a:lnTo>
                <a:cubicBezTo>
                  <a:pt x="28" y="600"/>
                  <a:pt x="28" y="600"/>
                  <a:pt x="28" y="600"/>
                </a:cubicBezTo>
                <a:cubicBezTo>
                  <a:pt x="7" y="600"/>
                  <a:pt x="0" y="586"/>
                  <a:pt x="0" y="572"/>
                </a:cubicBezTo>
                <a:cubicBezTo>
                  <a:pt x="0" y="325"/>
                  <a:pt x="0" y="325"/>
                  <a:pt x="0" y="325"/>
                </a:cubicBezTo>
                <a:cubicBezTo>
                  <a:pt x="0" y="311"/>
                  <a:pt x="7" y="296"/>
                  <a:pt x="28" y="296"/>
                </a:cubicBezTo>
                <a:cubicBezTo>
                  <a:pt x="70" y="296"/>
                  <a:pt x="70" y="296"/>
                  <a:pt x="70" y="296"/>
                </a:cubicBezTo>
                <a:cubicBezTo>
                  <a:pt x="70" y="169"/>
                  <a:pt x="70" y="169"/>
                  <a:pt x="70" y="169"/>
                </a:cubicBezTo>
                <a:cubicBezTo>
                  <a:pt x="70" y="70"/>
                  <a:pt x="148" y="0"/>
                  <a:pt x="240" y="0"/>
                </a:cubicBezTo>
                <a:cubicBezTo>
                  <a:pt x="339" y="0"/>
                  <a:pt x="409" y="70"/>
                  <a:pt x="409" y="169"/>
                </a:cubicBezTo>
                <a:cubicBezTo>
                  <a:pt x="409" y="296"/>
                  <a:pt x="409" y="296"/>
                  <a:pt x="409" y="296"/>
                </a:cubicBezTo>
                <a:cubicBezTo>
                  <a:pt x="459" y="296"/>
                  <a:pt x="459" y="296"/>
                  <a:pt x="459" y="296"/>
                </a:cubicBezTo>
                <a:cubicBezTo>
                  <a:pt x="473" y="296"/>
                  <a:pt x="487" y="311"/>
                  <a:pt x="487" y="325"/>
                </a:cubicBezTo>
                <a:cubicBezTo>
                  <a:pt x="487" y="572"/>
                  <a:pt x="487" y="572"/>
                  <a:pt x="487" y="572"/>
                </a:cubicBezTo>
                <a:cubicBezTo>
                  <a:pt x="487" y="586"/>
                  <a:pt x="473" y="600"/>
                  <a:pt x="459" y="600"/>
                </a:cubicBezTo>
                <a:close/>
                <a:moveTo>
                  <a:pt x="212" y="459"/>
                </a:moveTo>
                <a:lnTo>
                  <a:pt x="212" y="459"/>
                </a:lnTo>
                <a:cubicBezTo>
                  <a:pt x="212" y="516"/>
                  <a:pt x="212" y="516"/>
                  <a:pt x="212" y="516"/>
                </a:cubicBezTo>
                <a:cubicBezTo>
                  <a:pt x="212" y="530"/>
                  <a:pt x="226" y="544"/>
                  <a:pt x="240" y="544"/>
                </a:cubicBezTo>
                <a:cubicBezTo>
                  <a:pt x="261" y="544"/>
                  <a:pt x="268" y="530"/>
                  <a:pt x="268" y="516"/>
                </a:cubicBezTo>
                <a:cubicBezTo>
                  <a:pt x="268" y="459"/>
                  <a:pt x="268" y="459"/>
                  <a:pt x="268" y="459"/>
                </a:cubicBezTo>
                <a:cubicBezTo>
                  <a:pt x="289" y="452"/>
                  <a:pt x="296" y="431"/>
                  <a:pt x="296" y="410"/>
                </a:cubicBezTo>
                <a:cubicBezTo>
                  <a:pt x="296" y="381"/>
                  <a:pt x="275" y="353"/>
                  <a:pt x="240" y="353"/>
                </a:cubicBezTo>
                <a:cubicBezTo>
                  <a:pt x="212" y="353"/>
                  <a:pt x="183" y="381"/>
                  <a:pt x="183" y="410"/>
                </a:cubicBezTo>
                <a:cubicBezTo>
                  <a:pt x="183" y="431"/>
                  <a:pt x="198" y="452"/>
                  <a:pt x="212" y="459"/>
                </a:cubicBezTo>
                <a:close/>
                <a:moveTo>
                  <a:pt x="353" y="169"/>
                </a:moveTo>
                <a:lnTo>
                  <a:pt x="353" y="169"/>
                </a:lnTo>
                <a:cubicBezTo>
                  <a:pt x="353" y="106"/>
                  <a:pt x="304" y="56"/>
                  <a:pt x="240" y="56"/>
                </a:cubicBezTo>
                <a:cubicBezTo>
                  <a:pt x="176" y="56"/>
                  <a:pt x="127" y="106"/>
                  <a:pt x="127" y="169"/>
                </a:cubicBezTo>
                <a:cubicBezTo>
                  <a:pt x="127" y="296"/>
                  <a:pt x="127" y="296"/>
                  <a:pt x="127" y="296"/>
                </a:cubicBezTo>
                <a:cubicBezTo>
                  <a:pt x="353" y="296"/>
                  <a:pt x="353" y="296"/>
                  <a:pt x="353" y="296"/>
                </a:cubicBezTo>
                <a:lnTo>
                  <a:pt x="353" y="1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defTabSz="914083">
              <a:defRPr/>
            </a:pPr>
            <a:endParaRPr lang="en-US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97" y="1107898"/>
            <a:ext cx="6705776" cy="465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249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1588572" y="372516"/>
            <a:ext cx="941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Context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TextBox 50"/>
          <p:cNvSpPr txBox="1"/>
          <p:nvPr/>
        </p:nvSpPr>
        <p:spPr>
          <a:xfrm>
            <a:off x="360386" y="2041887"/>
            <a:ext cx="1148714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zh-Hans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人工智能相关概念</a:t>
            </a: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zh-Hans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应用例子</a:t>
            </a: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zh-Hans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发展历史介绍</a:t>
            </a: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zh-Hans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分类和算法介绍</a:t>
            </a: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zh-Hans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开发框架介绍</a:t>
            </a: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zh-Hans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目前人工智能在物流行业的应用（</a:t>
            </a:r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GITC</a:t>
            </a:r>
            <a:r>
              <a:rPr lang="zh-Hans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会议回顾）</a:t>
            </a: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zh-Hans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人工智能能干什么</a:t>
            </a: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zh-Hans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人工智能不能干什么</a:t>
            </a: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zh-Hans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人工智能的未来是什么</a:t>
            </a: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zh-Hans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哲学层面的思考</a:t>
            </a:r>
            <a:endParaRPr lang="en-US" altLang="zh-CN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516B4F-CAAB-904A-809D-C4FC5C3BD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6" y="372516"/>
            <a:ext cx="1228185" cy="87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63864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1588572" y="372516"/>
            <a:ext cx="941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I</a:t>
            </a:r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ntelligence </a:t>
            </a:r>
          </a:p>
        </p:txBody>
      </p:sp>
      <p:sp>
        <p:nvSpPr>
          <p:cNvPr id="6" name="TextBox 50"/>
          <p:cNvSpPr txBox="1"/>
          <p:nvPr/>
        </p:nvSpPr>
        <p:spPr>
          <a:xfrm>
            <a:off x="1345152" y="5900767"/>
            <a:ext cx="11372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从自然或人工环境中感知和解析信息，提炼知识并运用于自适应行为的能力。</a:t>
            </a:r>
            <a:endParaRPr lang="en-US" altLang="zh-CN" sz="20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516B4F-CAAB-904A-809D-C4FC5C3BD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6" y="372516"/>
            <a:ext cx="1228185" cy="87727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661792A-C5D9-214E-9C67-488F546DE6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9439" y="1375117"/>
            <a:ext cx="6733309" cy="450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265189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1588572" y="372516"/>
            <a:ext cx="941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AI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- Overview </a:t>
            </a:r>
          </a:p>
        </p:txBody>
      </p:sp>
      <p:sp>
        <p:nvSpPr>
          <p:cNvPr id="6" name="TextBox 50"/>
          <p:cNvSpPr txBox="1"/>
          <p:nvPr/>
        </p:nvSpPr>
        <p:spPr>
          <a:xfrm>
            <a:off x="387568" y="5465963"/>
            <a:ext cx="114871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人工智能（</a:t>
            </a:r>
            <a:r>
              <a:rPr lang="en-US" altLang="zh-Han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Artificial Intelligence</a:t>
            </a:r>
            <a:r>
              <a:rPr lang="zh-Hans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，</a:t>
            </a:r>
            <a:r>
              <a:rPr lang="en-US" altLang="zh-Han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AI</a:t>
            </a:r>
            <a:r>
              <a:rPr lang="zh-Hans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）</a:t>
            </a:r>
            <a:r>
              <a:rPr lang="zh-CN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是指计算机像人一样拥有智能能力，是一个融合计算机科学、统计学、脑神经学和社会科学的前沿综合学科，可以代替人类实现识别、认知，分析和决策等多种功能。如当你说一句话时，机器能够识别成文字，并理解你话的意思，进行分析和对话等。</a:t>
            </a:r>
            <a:endParaRPr lang="en-US" altLang="zh-CN" sz="20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516B4F-CAAB-904A-809D-C4FC5C3BD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6" y="372516"/>
            <a:ext cx="1228185" cy="87727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8502F4F-DBE0-ED47-9190-D9EC51D6F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159" y="1249792"/>
            <a:ext cx="8213280" cy="407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51430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1588572" y="372516"/>
            <a:ext cx="941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AI</a:t>
            </a:r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- 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Deep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Learning</a:t>
            </a:r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516B4F-CAAB-904A-809D-C4FC5C3BD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6" y="372516"/>
            <a:ext cx="1228185" cy="87727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DF8B7F8-A2AE-994B-AB18-63387D033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100" y="1047206"/>
            <a:ext cx="6613588" cy="534770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90ECC05-F0DE-B841-9581-9A227CFD7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2206" y="1611333"/>
            <a:ext cx="3013894" cy="421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607897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1588572" y="372516"/>
            <a:ext cx="941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人工智能发展简史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516B4F-CAAB-904A-809D-C4FC5C3BD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86" y="372516"/>
            <a:ext cx="1228185" cy="87727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F8688D1-163A-4748-B686-7188E3022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85" y="1384209"/>
            <a:ext cx="11084985" cy="53553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8204E3E-BD7D-0748-867C-5CFAD5065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1156" y="2325342"/>
            <a:ext cx="7758299" cy="441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702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1588572" y="372516"/>
            <a:ext cx="941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AI</a:t>
            </a:r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-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神经网络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TextBox 50"/>
          <p:cNvSpPr txBox="1"/>
          <p:nvPr/>
        </p:nvSpPr>
        <p:spPr>
          <a:xfrm>
            <a:off x="4922679" y="1626251"/>
            <a:ext cx="692485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   </a:t>
            </a:r>
            <a:r>
              <a:rPr lang="zh-CN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人脑可能有</a:t>
            </a:r>
            <a:r>
              <a:rPr lang="en-US" altLang="zh-CN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1000</a:t>
            </a:r>
            <a:r>
              <a:rPr lang="zh-CN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多亿个神经元，每个神经元都可能在几个方向上互相连接着，这么大量的神经元及连接就形成了一个超级大型的网络。我们就是因为这些网络而存在各种各样的思想和意识。</a:t>
            </a:r>
            <a:endParaRPr lang="en-US" altLang="zh-CN" sz="20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r>
              <a:rPr lang="zh-Hans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   </a:t>
            </a:r>
            <a:r>
              <a:rPr lang="zh-CN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大脑神经元即是脑神经细胞，主要包括细胞体、树突、轴突、突触等。</a:t>
            </a:r>
            <a:endParaRPr lang="en-US" altLang="zh-CN" sz="20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516B4F-CAAB-904A-809D-C4FC5C3BD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6" y="372516"/>
            <a:ext cx="1228185" cy="87727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516BD1A-D8CA-F047-AB33-24B21868B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86" y="1626251"/>
            <a:ext cx="4562293" cy="29849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F1EE60E-70A1-FE49-9EE2-F76A193091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104" y="3437546"/>
            <a:ext cx="6604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8678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1588572" y="372516"/>
            <a:ext cx="941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AI</a:t>
            </a:r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- 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人工神经网络</a:t>
            </a:r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</a:p>
        </p:txBody>
      </p:sp>
      <p:sp>
        <p:nvSpPr>
          <p:cNvPr id="6" name="TextBox 50"/>
          <p:cNvSpPr txBox="1"/>
          <p:nvPr/>
        </p:nvSpPr>
        <p:spPr>
          <a:xfrm>
            <a:off x="6655525" y="1752189"/>
            <a:ext cx="51920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   </a:t>
            </a:r>
            <a:r>
              <a:rPr lang="zh-CN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神经网络就是人们试图对大脑内部运作的模拟形式，在计算机领域，这种模型的起源相当早，可以追溯到</a:t>
            </a:r>
            <a:r>
              <a:rPr lang="en-US" altLang="zh-CN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20</a:t>
            </a:r>
            <a:r>
              <a:rPr lang="zh-CN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世纪</a:t>
            </a:r>
            <a:r>
              <a:rPr lang="en-US" altLang="zh-CN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40</a:t>
            </a:r>
            <a:r>
              <a:rPr lang="zh-CN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年代中期，当时计算机其实也刚出现不久。</a:t>
            </a:r>
          </a:p>
          <a:p>
            <a:r>
              <a:rPr lang="en-US" altLang="zh-CN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1943</a:t>
            </a:r>
            <a:r>
              <a:rPr lang="zh-CN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年，麦卡洛克和皮茨发表了论文</a:t>
            </a:r>
            <a:r>
              <a:rPr lang="en-US" altLang="zh-CN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《</a:t>
            </a:r>
            <a:r>
              <a:rPr lang="zh-CN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神经活动内在概念的逻辑演算</a:t>
            </a:r>
            <a:r>
              <a:rPr lang="en-US" altLang="zh-CN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》</a:t>
            </a:r>
            <a:r>
              <a:rPr lang="zh-CN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，其中首次提出了表示人脑学习功能的一种数学方法。</a:t>
            </a:r>
            <a:endParaRPr lang="en-US" altLang="zh-CN" sz="20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endParaRPr lang="en-US" altLang="zh-CN" sz="20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r>
              <a:rPr lang="zh-CN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如上图中</a:t>
            </a:r>
            <a:r>
              <a:rPr lang="en-US" altLang="zh-CN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x</a:t>
            </a:r>
            <a:r>
              <a:rPr lang="zh-CN" altLang="en-US" sz="20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类似轴突，其它神经元的输出，经过突触连接树突，经过树突后输入到细胞体，细胞体执行一定运算后再经过激活函数最后输出到轴突。</a:t>
            </a:r>
            <a:endParaRPr lang="en-US" altLang="zh-CN" sz="20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516B4F-CAAB-904A-809D-C4FC5C3BD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6" y="372516"/>
            <a:ext cx="1228185" cy="87727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137C5EF-3B4F-5B43-A7CF-D079A4BE5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85" y="1752189"/>
            <a:ext cx="629514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96324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1588572" y="372516"/>
            <a:ext cx="941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AI</a:t>
            </a:r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-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机器学习的学习方式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TextBox 50"/>
          <p:cNvSpPr txBox="1"/>
          <p:nvPr/>
        </p:nvSpPr>
        <p:spPr>
          <a:xfrm>
            <a:off x="360387" y="1626251"/>
            <a:ext cx="114871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zh-Hans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监督学习</a:t>
            </a: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Hans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无监督学习</a:t>
            </a: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Hans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半监督学习</a:t>
            </a: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Hans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强化学习</a:t>
            </a: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zh-Hans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迁移学习</a:t>
            </a:r>
            <a:endParaRPr lang="en-US" altLang="zh-CN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516B4F-CAAB-904A-809D-C4FC5C3BD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6" y="372516"/>
            <a:ext cx="1228185" cy="87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6910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4513</TotalTime>
  <Words>1232</Words>
  <Application>Microsoft Macintosh PowerPoint</Application>
  <PresentationFormat>宽屏</PresentationFormat>
  <Paragraphs>78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仿宋</vt:lpstr>
      <vt:lpstr>宋体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Microsoft Office 用户</cp:lastModifiedBy>
  <cp:revision>835</cp:revision>
  <dcterms:created xsi:type="dcterms:W3CDTF">2018-01-27T02:13:00Z</dcterms:created>
  <dcterms:modified xsi:type="dcterms:W3CDTF">2018-12-03T11:13:15Z</dcterms:modified>
</cp:coreProperties>
</file>